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94678"/>
            <a:ext cx="9144000" cy="2387600"/>
          </a:xfrm>
        </p:spPr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上海建桥学院闸殷村暑期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大课堂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92233"/>
            <a:ext cx="9144000" cy="1655762"/>
          </a:xfrm>
        </p:spPr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团队名称：上海建桥学院新青年社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项目联系人：周  超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18621768461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795" y="90805"/>
            <a:ext cx="11657330" cy="1889760"/>
          </a:xfrm>
        </p:spPr>
        <p:txBody>
          <a:bodyPr>
            <a:normAutofit/>
          </a:bodyPr>
          <a:p>
            <a:r>
              <a:rPr lang="en-US" altLang="zh-C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       </a:t>
            </a: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小朋友们一定对暑期生活有所憧憬。所以，我们这次的活动将通过互动课堂的这一形式，言传身教引导孩子们快乐健康成长。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" name="内容占位符 3" descr="8dcaae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1325" y="1814830"/>
            <a:ext cx="6842760" cy="4676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43800" y="1814830"/>
            <a:ext cx="434276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华文行楷" panose="02010800040101010101" charset="-122"/>
                <a:ea typeface="华文行楷" panose="02010800040101010101" charset="-122"/>
              </a:rPr>
              <a:t>        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</a:rPr>
              <a:t>羽毛球球大课堂是一次集合理论、实践与趣味结合的大课堂活动。我们生动形象地讲述了羽毛球球运动的简史，介绍了羽毛球球运动的规则，并在闸殷村的室内活动场场进行了模拟比赛。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880" y="151765"/>
            <a:ext cx="10515600" cy="1325563"/>
          </a:xfrm>
        </p:spPr>
        <p:txBody>
          <a:bodyPr/>
          <a:p>
            <a:r>
              <a:rPr lang="en-US" altLang="zh-C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        </a:t>
            </a: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小朋友们不仅增长了对这项运动的了解，也在运动中放松了身心，强健了体魄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" name="内容占位符 3" descr="9c249a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02680" y="1477645"/>
            <a:ext cx="5135880" cy="2366010"/>
          </a:xfrm>
          <a:prstGeom prst="rect">
            <a:avLst/>
          </a:prstGeom>
        </p:spPr>
      </p:pic>
      <p:pic>
        <p:nvPicPr>
          <p:cNvPr id="5" name="图片 4" descr="22d2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0" y="4001135"/>
            <a:ext cx="5025390" cy="2579370"/>
          </a:xfrm>
          <a:prstGeom prst="rect">
            <a:avLst/>
          </a:prstGeom>
        </p:spPr>
      </p:pic>
      <p:pic>
        <p:nvPicPr>
          <p:cNvPr id="6" name="图片 5" descr="fe7b8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" y="1477645"/>
            <a:ext cx="5026025" cy="2366010"/>
          </a:xfrm>
          <a:prstGeom prst="rect">
            <a:avLst/>
          </a:prstGeom>
        </p:spPr>
      </p:pic>
      <p:pic>
        <p:nvPicPr>
          <p:cNvPr id="7" name="图片 6" descr="fff24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80" y="4001770"/>
            <a:ext cx="5135245" cy="257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320" y="334645"/>
            <a:ext cx="10880725" cy="1325880"/>
          </a:xfrm>
        </p:spPr>
        <p:txBody>
          <a:bodyPr>
            <a:normAutofit fontScale="90000"/>
          </a:bodyPr>
          <a:p>
            <a:r>
              <a:rPr lang="en-US" altLang="zh-CN" sz="3200">
                <a:latin typeface="方正姚体" panose="02010601030101010101" charset="-122"/>
                <a:ea typeface="方正姚体" panose="02010601030101010101" charset="-122"/>
              </a:rPr>
              <a:t>       </a:t>
            </a: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之后我们便开始了课程教学，数学是一门能锻炼逻辑思维的课程。由于到场的小朋友们年纪不一，所以我们便开始了分数的教学。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" name="内容占位符 3" descr="d7818b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1540510"/>
            <a:ext cx="6096000" cy="4067175"/>
          </a:xfrm>
          <a:prstGeom prst="rect">
            <a:avLst/>
          </a:prstGeom>
        </p:spPr>
      </p:pic>
      <p:pic>
        <p:nvPicPr>
          <p:cNvPr id="5" name="图片 4" descr="b8d2e1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" y="1958975"/>
            <a:ext cx="6096635" cy="4067810"/>
          </a:xfrm>
          <a:prstGeom prst="rect">
            <a:avLst/>
          </a:prstGeom>
        </p:spPr>
      </p:pic>
      <p:pic>
        <p:nvPicPr>
          <p:cNvPr id="6" name="图片 5" descr="a320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5" y="2431415"/>
            <a:ext cx="6096635" cy="40678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48600" y="1958975"/>
            <a:ext cx="402336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</a:rPr>
              <a:t>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从小朋友们的眼中，我们看出了他们对知识的渴望，而作为小老师的我们，自然会将自己的所学所得毫无保留的贡献出来，如果他们将来能成为对社会有帮助的人才，那才是对我们这两天辛苦付出的最好的回报。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554480"/>
          </a:xfrm>
        </p:spPr>
        <p:txBody>
          <a:bodyPr>
            <a:normAutofit/>
          </a:bodyPr>
          <a:p>
            <a:r>
              <a:rPr lang="en-US" altLang="zh-CN" sz="3200"/>
              <a:t> </a:t>
            </a:r>
            <a:r>
              <a:rPr lang="en-US" altLang="zh-CN" sz="3200">
                <a:solidFill>
                  <a:srgbClr val="FF0000"/>
                </a:solidFill>
              </a:rPr>
              <a:t>   </a:t>
            </a:r>
            <a:r>
              <a:rPr lang="en-US" altLang="zh-CN" sz="320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  </a:t>
            </a:r>
            <a:r>
              <a:rPr lang="en-US" altLang="zh-CN" sz="32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</a:rPr>
              <a:t>欢声笑语中，我们的活动结束了，再苦不能苦孩子，再穷不能穷教育。希望有关部门能够重视闸殷村的情况，改善环境，加强教育，让他们能够茁壮成长</a:t>
            </a:r>
            <a:r>
              <a:rPr lang="zh-CN" altLang="en-US" sz="3200">
                <a:latin typeface="方正姚体" panose="02010601030101010101" charset="-122"/>
                <a:ea typeface="方正姚体" panose="02010601030101010101" charset="-122"/>
              </a:rPr>
              <a:t>。</a:t>
            </a:r>
            <a:endParaRPr lang="zh-CN" altLang="en-US" sz="3200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" name="内容占位符 3" descr="0a270d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1797685"/>
            <a:ext cx="10819765" cy="482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 altLang="zh-CN"/>
              <a:t>   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    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在这里，我们也希望更多的同学能利用暑期时光，做一些对社会有益的事情。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内容占位符 3" descr="89b1ee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1691005"/>
            <a:ext cx="10516235" cy="499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走 进 闸 殷 村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75c28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0435" y="1050290"/>
            <a:ext cx="10100310" cy="4756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6625" y="5727700"/>
            <a:ext cx="851979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方正姚体" panose="02010601030101010101" charset="-122"/>
                <a:ea typeface="方正姚体" panose="02010601030101010101" charset="-122"/>
              </a:rPr>
              <a:t>绚丽的霓虹灯凸显着东方明珠的辉煌，黄浦江上耀眼的光芒却有一种近代的沧桑</a:t>
            </a:r>
            <a:r>
              <a:rPr lang="zh-CN" altLang="en-US">
                <a:latin typeface="方正姚体" panose="02010601030101010101" charset="-122"/>
                <a:ea typeface="方正姚体" panose="02010601030101010101" charset="-122"/>
              </a:rPr>
              <a:t>。</a:t>
            </a:r>
            <a:endParaRPr lang="zh-CN" altLang="en-US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f1b7b6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3745" y="522605"/>
            <a:ext cx="10566400" cy="4622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2510" y="5683885"/>
            <a:ext cx="101269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方正姚体" panose="02010601030101010101" charset="-122"/>
                <a:ea typeface="方正姚体" panose="02010601030101010101" charset="-122"/>
              </a:rPr>
              <a:t>四通八达的高架显现着这座城市的大气谦和，海纳百川。</a:t>
            </a:r>
            <a:endParaRPr lang="zh-CN" altLang="en-US" sz="3200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" y="206375"/>
            <a:ext cx="2668905" cy="5268595"/>
          </a:xfrm>
        </p:spPr>
        <p:txBody>
          <a:bodyPr>
            <a:noAutofit/>
          </a:bodyPr>
          <a:p>
            <a:r>
              <a:rPr lang="en-US" altLang="zh-CN" sz="2400"/>
              <a:t>           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</a:rPr>
              <a:t>然而在这座国际化的大都市里，也有“城中村”的存在，而且是在老一辈口中的“大杨浦”，也是如今上海最繁华的几个商圈之一——五角场的周围。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4" name="内容占位符 3" descr="e503c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07690" y="69215"/>
            <a:ext cx="8262620" cy="5082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7690" y="4945380"/>
            <a:ext cx="8142605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/>
          </a:p>
          <a:p>
            <a:r>
              <a:rPr lang="zh-CN" altLang="en-US" sz="2400"/>
              <a:t>         </a:t>
            </a:r>
            <a:r>
              <a:rPr lang="zh-CN" altLang="en-US" sz="2400">
                <a:latin typeface="幼圆" panose="02010509060101010101" charset="-122"/>
                <a:ea typeface="幼圆" panose="02010509060101010101" charset="-122"/>
              </a:rPr>
              <a:t>如果不是亲眼所见，简直难以相信，紧邻高尚住宅区新江湾城的地方，还有这样一片“都市村庄”。从政立路转到闸殷路，再到三门路、民府路、市光路、民壮路围成的一大块区域，就是闸殷村。</a:t>
            </a:r>
            <a:endParaRPr lang="zh-CN" altLang="en-US" sz="2400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ad5495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9125" y="133985"/>
            <a:ext cx="10850880" cy="4765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9125" y="5412740"/>
            <a:ext cx="11311255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  </a:t>
            </a:r>
            <a:r>
              <a:rPr lang="en-US" altLang="zh-CN" sz="2000">
                <a:latin typeface="方正姚体" panose="02010601030101010101" charset="-122"/>
                <a:ea typeface="方正姚体" panose="02010601030101010101" charset="-122"/>
              </a:rPr>
              <a:t>      </a:t>
            </a:r>
            <a:r>
              <a:rPr lang="zh-CN" altLang="en-US" sz="2300" b="1">
                <a:latin typeface="方正姚体" panose="02010601030101010101" charset="-122"/>
                <a:ea typeface="方正姚体" panose="02010601030101010101" charset="-122"/>
              </a:rPr>
              <a:t>这里狭小拥挤、环境脏乱，自成一个“小社会”，治安、消防、卫生等隐患突出。</a:t>
            </a:r>
            <a:endParaRPr lang="zh-CN" altLang="en-US" sz="2300" b="1">
              <a:latin typeface="方正姚体" panose="02010601030101010101" charset="-122"/>
              <a:ea typeface="方正姚体" panose="02010601030101010101" charset="-122"/>
            </a:endParaRPr>
          </a:p>
          <a:p>
            <a:pPr algn="ctr"/>
            <a:r>
              <a:rPr lang="zh-CN" altLang="en-US" sz="2300" b="1">
                <a:latin typeface="方正姚体" panose="02010601030101010101" charset="-122"/>
                <a:ea typeface="方正姚体" panose="02010601030101010101" charset="-122"/>
              </a:rPr>
              <a:t>住户主要是外来人员，外来人员和户籍居民的比例高达10:1。</a:t>
            </a:r>
            <a:endParaRPr lang="zh-CN" altLang="en-US" sz="2300" b="1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7b41a2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0" y="208915"/>
            <a:ext cx="4777740" cy="3187700"/>
          </a:xfrm>
          <a:prstGeom prst="rect">
            <a:avLst/>
          </a:prstGeom>
        </p:spPr>
      </p:pic>
      <p:pic>
        <p:nvPicPr>
          <p:cNvPr id="5" name="图片 4" descr="dcd6a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65" y="585470"/>
            <a:ext cx="6821170" cy="4551045"/>
          </a:xfrm>
          <a:prstGeom prst="rect">
            <a:avLst/>
          </a:prstGeom>
        </p:spPr>
      </p:pic>
      <p:pic>
        <p:nvPicPr>
          <p:cNvPr id="6" name="图片 5" descr="bfada4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80" y="1280795"/>
            <a:ext cx="7310120" cy="4568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935" y="6092190"/>
            <a:ext cx="116725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</a:rPr>
              <a:t>这里主要是两三层的农民住宅，房与房犬牙交错，缺乏卫生设施，空气中弥漫着异味</a:t>
            </a:r>
            <a:r>
              <a:rPr lang="zh-CN" altLang="en-US" sz="2400" b="1"/>
              <a:t>。</a:t>
            </a:r>
            <a:endParaRPr lang="zh-CN" altLang="en-US" sz="2400" b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375" y="180340"/>
            <a:ext cx="10515600" cy="1325563"/>
          </a:xfrm>
        </p:spPr>
        <p:txBody>
          <a:bodyPr>
            <a:norm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在这个典型的来沪务工人员集结地，随着人员的持续增加，其子女入学、文娱活动、扶贫帮困等诉求，也随之而来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3" descr="5662ef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4770" y="818515"/>
            <a:ext cx="5445125" cy="3237230"/>
          </a:xfrm>
          <a:prstGeom prst="rect">
            <a:avLst/>
          </a:prstGeom>
        </p:spPr>
      </p:pic>
      <p:pic>
        <p:nvPicPr>
          <p:cNvPr id="5" name="图片 4" descr="86252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70" y="1243965"/>
            <a:ext cx="7190105" cy="4133215"/>
          </a:xfrm>
          <a:prstGeom prst="rect">
            <a:avLst/>
          </a:prstGeom>
        </p:spPr>
      </p:pic>
      <p:pic>
        <p:nvPicPr>
          <p:cNvPr id="6" name="图片 5" descr="299db2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195" y="1631950"/>
            <a:ext cx="8112125" cy="4714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375" y="1664970"/>
            <a:ext cx="1889760" cy="4681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在这座繁华的大都市里，这里是不能遗忘的角落，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作为当代大学生的我们，应做力所能及之事帮助他们</a:t>
            </a:r>
            <a:r>
              <a:rPr lang="zh-CN" altLang="en-US" sz="2800">
                <a:solidFill>
                  <a:srgbClr val="FF0000"/>
                </a:solidFill>
              </a:rPr>
              <a:t>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IMG_96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3536315"/>
            <a:ext cx="5804535" cy="2876550"/>
          </a:xfrm>
          <a:prstGeom prst="rect">
            <a:avLst/>
          </a:prstGeom>
        </p:spPr>
      </p:pic>
      <p:pic>
        <p:nvPicPr>
          <p:cNvPr id="8" name="图片 7" descr="IMG_96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499745"/>
            <a:ext cx="5804535" cy="2665095"/>
          </a:xfrm>
          <a:prstGeom prst="rect">
            <a:avLst/>
          </a:prstGeom>
        </p:spPr>
      </p:pic>
      <p:pic>
        <p:nvPicPr>
          <p:cNvPr id="9" name="图片 8" descr="IMG_9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45" y="499745"/>
            <a:ext cx="5471795" cy="2665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54445" y="3444875"/>
            <a:ext cx="5852795" cy="3112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2200"/>
              <a:t> </a:t>
            </a:r>
            <a:r>
              <a:rPr lang="zh-CN" altLang="en-US" sz="2200">
                <a:latin typeface="华文新魏" panose="02010800040101010101" charset="-122"/>
                <a:ea typeface="华文新魏" panose="02010800040101010101" charset="-122"/>
              </a:rPr>
              <a:t>本次，我们的暑期社会实践选在了闸殷村，这里狭小拥挤，环境脏乱，自成一个“小社会”在这个典型的来沪务工人员集结地，随着人员的持续增加，其子女入学，文娱活动，扶贫帮困等诉求，也随之而来。在这座繁华的大都市里，这里是不能遗忘的角落，作为当代大学生的我们，应做力所能及之事帮助他们。所以，我们这次的活动将通过互动课堂的这一形式，言传身教引导孩子们快乐健康成长</a:t>
            </a:r>
            <a:r>
              <a:rPr lang="zh-CN" altLang="en-US" sz="2200"/>
              <a:t>。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" y="167005"/>
            <a:ext cx="11536680" cy="1325880"/>
          </a:xfrm>
        </p:spPr>
        <p:txBody>
          <a:bodyPr>
            <a:normAutofit/>
          </a:bodyPr>
          <a:p>
            <a:pPr algn="l"/>
            <a:r>
              <a:rPr lang="en-US" altLang="zh-CN" sz="3200">
                <a:latin typeface="方正姚体" panose="02010601030101010101" charset="-122"/>
                <a:ea typeface="方正姚体" panose="02010601030101010101" charset="-122"/>
              </a:rPr>
              <a:t>       </a:t>
            </a: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了解到闸殷村的情况后，我们来到了五角场镇市光居委，居委会的阿姨热情的招待了我们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89c3f5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7045" y="1492885"/>
            <a:ext cx="6628765" cy="4859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13930" y="1492885"/>
            <a:ext cx="469582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 sz="3600">
                <a:latin typeface="华文行楷" panose="02010800040101010101" charset="-122"/>
                <a:ea typeface="华文行楷" panose="02010800040101010101" charset="-122"/>
              </a:rPr>
              <a:t>    </a:t>
            </a:r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</a:rPr>
              <a:t>我们身为学生，虽无强大的财力和充沛的精力去改善“城中村”脏乱差的现象，但我们能尽自己的力量，陪村里的小朋友玩耍，教他们题目，让他们这一代走出去。</a:t>
            </a:r>
            <a:endParaRPr lang="zh-CN" altLang="en-US" sz="36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WPS 演示</Application>
  <PresentationFormat>宽屏</PresentationFormat>
  <Paragraphs>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Calibri Light</vt:lpstr>
      <vt:lpstr>Calibri</vt:lpstr>
      <vt:lpstr>微软雅黑</vt:lpstr>
      <vt:lpstr>方正姚体</vt:lpstr>
      <vt:lpstr>华文行楷</vt:lpstr>
      <vt:lpstr>幼圆</vt:lpstr>
      <vt:lpstr>华文新魏</vt:lpstr>
      <vt:lpstr>华文中宋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3</cp:revision>
  <dcterms:created xsi:type="dcterms:W3CDTF">2016-09-25T14:23:10Z</dcterms:created>
  <dcterms:modified xsi:type="dcterms:W3CDTF">2016-09-25T15:39:21Z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